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F955B8F-4130-4E2D-B39F-D90AD89041AC}" type="datetimeFigureOut">
              <a:rPr lang="en-GB" smtClean="0"/>
              <a:t>10/11/2019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816B74D-DCD9-45C3-BE19-D8BD636477F3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2743200"/>
            <a:ext cx="9144000" cy="4114800"/>
          </a:xfrm>
        </p:spPr>
        <p:txBody>
          <a:bodyPr/>
          <a:lstStyle/>
          <a:p>
            <a:pPr algn="ctr"/>
            <a:r>
              <a:rPr lang="en-US" dirty="0" smtClean="0"/>
              <a:t>Student’s Name </a:t>
            </a:r>
          </a:p>
          <a:p>
            <a:pPr algn="ctr"/>
            <a:r>
              <a:rPr lang="en-US" dirty="0" smtClean="0"/>
              <a:t>Institutional Affiliation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819400"/>
          </a:xfrm>
        </p:spPr>
        <p:txBody>
          <a:bodyPr/>
          <a:lstStyle/>
          <a:p>
            <a:pPr algn="ctr"/>
            <a:r>
              <a:rPr lang="en-US" dirty="0" smtClean="0"/>
              <a:t>Fall Protection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2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r>
              <a:rPr lang="en-US" dirty="0" smtClean="0"/>
              <a:t>In regards to OSHA’s guidelines, employers must:</a:t>
            </a:r>
          </a:p>
          <a:p>
            <a:r>
              <a:rPr lang="en-US" dirty="0" smtClean="0"/>
              <a:t>Create safe workplace environment</a:t>
            </a:r>
          </a:p>
          <a:p>
            <a:r>
              <a:rPr lang="en-US" dirty="0" smtClean="0"/>
              <a:t>OSHA provides guidelines on:</a:t>
            </a:r>
          </a:p>
          <a:p>
            <a:pPr marL="0" indent="0">
              <a:buNone/>
            </a:pPr>
            <a:r>
              <a:rPr lang="en-US" dirty="0" smtClean="0"/>
              <a:t>-Walking-working hazards </a:t>
            </a:r>
          </a:p>
          <a:p>
            <a:pPr marL="0" indent="0">
              <a:buNone/>
            </a:pPr>
            <a:r>
              <a:rPr lang="en-US" dirty="0" smtClean="0"/>
              <a:t>-Fall protection regulations </a:t>
            </a:r>
          </a:p>
          <a:p>
            <a:pPr marL="0" indent="0">
              <a:buNone/>
            </a:pPr>
            <a:r>
              <a:rPr lang="en-US" dirty="0" smtClean="0"/>
              <a:t>-Safety and health regulations </a:t>
            </a:r>
          </a:p>
          <a:p>
            <a:r>
              <a:rPr lang="en-US" dirty="0" smtClean="0"/>
              <a:t>OSHA guidelines help to:</a:t>
            </a:r>
          </a:p>
          <a:p>
            <a:pPr marL="0" indent="0">
              <a:buNone/>
            </a:pPr>
            <a:r>
              <a:rPr lang="en-US" dirty="0" smtClean="0"/>
              <a:t>-Create and provide a better working environment 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Introduction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343400"/>
            <a:ext cx="3581400" cy="2520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495800"/>
            <a:ext cx="3124200" cy="227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2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9144000" cy="6248400"/>
          </a:xfrm>
        </p:spPr>
        <p:txBody>
          <a:bodyPr/>
          <a:lstStyle/>
          <a:p>
            <a:r>
              <a:rPr lang="en-US" dirty="0" smtClean="0"/>
              <a:t>Employees are exposed to different forms of hazards</a:t>
            </a:r>
          </a:p>
          <a:p>
            <a:r>
              <a:rPr lang="en-US" dirty="0" smtClean="0"/>
              <a:t>Some of the hazards are foreseeable while other are not</a:t>
            </a:r>
          </a:p>
          <a:p>
            <a:r>
              <a:rPr lang="en-US" dirty="0" smtClean="0"/>
              <a:t>Falls are among the main dangers facing employees </a:t>
            </a:r>
          </a:p>
          <a:p>
            <a:r>
              <a:rPr lang="en-US" dirty="0" smtClean="0"/>
              <a:t>It accounts for more than 1/3 of the accident cases</a:t>
            </a:r>
          </a:p>
          <a:p>
            <a:r>
              <a:rPr lang="en-US" dirty="0" smtClean="0"/>
              <a:t>OSHA’s fall protection standards help prevent such accidents</a:t>
            </a:r>
          </a:p>
          <a:p>
            <a:r>
              <a:rPr lang="en-US" dirty="0" smtClean="0"/>
              <a:t>Fall protection standards provide various approaches to protect employees 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Fall Protection and Standards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709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r>
              <a:rPr lang="en-US" dirty="0" smtClean="0"/>
              <a:t>Fall protection standards and guidelines help:</a:t>
            </a:r>
          </a:p>
          <a:p>
            <a:pPr marL="0" indent="0">
              <a:buNone/>
            </a:pPr>
            <a:r>
              <a:rPr lang="en-US" dirty="0" smtClean="0"/>
              <a:t>-To protect employees from becoming victims of accidents </a:t>
            </a:r>
          </a:p>
          <a:p>
            <a:pPr marL="0" indent="0">
              <a:buNone/>
            </a:pPr>
            <a:r>
              <a:rPr lang="en-US" dirty="0" smtClean="0"/>
              <a:t>-It also assists the insight team minimize the hazards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-As well as reduce the gross mistakes that could be committed by employees (Ellis, 2001).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-OSHA standards protect is a strategy created by the government to protect all the employees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Benefits of Fall Protection Standards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7727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OSHA guidelines and procedures require that:</a:t>
            </a:r>
          </a:p>
          <a:p>
            <a:pPr marL="0" indent="0">
              <a:buNone/>
            </a:pPr>
            <a:r>
              <a:rPr lang="en-US" dirty="0" smtClean="0"/>
              <a:t>-Employers to assess the risks and threats of fall </a:t>
            </a:r>
          </a:p>
          <a:p>
            <a:pPr marL="0" indent="0">
              <a:buNone/>
            </a:pPr>
            <a:r>
              <a:rPr lang="en-US" dirty="0" smtClean="0"/>
              <a:t>-Design better and effective mode of protection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-These strategies assist employees from incurring extra costs in treating the injuries associated with fall hazards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Continuation of Fall Protection Standards </a:t>
            </a:r>
            <a:endParaRPr lang="en-GB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438400"/>
            <a:ext cx="5105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1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84" y="762000"/>
            <a:ext cx="9126415" cy="6096000"/>
          </a:xfrm>
        </p:spPr>
        <p:txBody>
          <a:bodyPr/>
          <a:lstStyle/>
          <a:p>
            <a:r>
              <a:rPr lang="en-US" dirty="0" smtClean="0"/>
              <a:t>Six-Foot rule is a policy procedure under OSHA guidelines </a:t>
            </a:r>
          </a:p>
          <a:p>
            <a:r>
              <a:rPr lang="en-US" dirty="0" smtClean="0"/>
              <a:t>It explains the required height that gives one an opportunity to be protected under the Fall Protection system</a:t>
            </a:r>
          </a:p>
          <a:p>
            <a:r>
              <a:rPr lang="en-US" dirty="0" smtClean="0"/>
              <a:t>Employees must not focus on the fall itself; </a:t>
            </a:r>
          </a:p>
          <a:p>
            <a:r>
              <a:rPr lang="en-US" dirty="0" smtClean="0"/>
              <a:t>Instead, they should focus on sudden stop that a person makes when he or she falls</a:t>
            </a:r>
          </a:p>
          <a:p>
            <a:r>
              <a:rPr lang="en-US" dirty="0" smtClean="0"/>
              <a:t>Someone falling from 10 </a:t>
            </a:r>
            <a:r>
              <a:rPr lang="en-US" dirty="0" err="1" smtClean="0"/>
              <a:t>ft</a:t>
            </a:r>
            <a:r>
              <a:rPr lang="en-US" dirty="0" smtClean="0"/>
              <a:t> height falls at a speed of 17 miles per hour </a:t>
            </a:r>
            <a:r>
              <a:rPr lang="en-GB" dirty="0" smtClean="0"/>
              <a:t>(</a:t>
            </a:r>
            <a:r>
              <a:rPr lang="en-GB" dirty="0" err="1" smtClean="0"/>
              <a:t>Rekus</a:t>
            </a:r>
            <a:r>
              <a:rPr lang="en-GB" dirty="0" smtClean="0"/>
              <a:t>, 1999). 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862" y="0"/>
            <a:ext cx="9149862" cy="762000"/>
          </a:xfrm>
        </p:spPr>
        <p:txBody>
          <a:bodyPr/>
          <a:lstStyle/>
          <a:p>
            <a:pPr algn="ctr"/>
            <a:r>
              <a:rPr lang="en-US" dirty="0" smtClean="0"/>
              <a:t>The Six-Foot Rule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470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r>
              <a:rPr lang="en-US" dirty="0" smtClean="0"/>
              <a:t>OSHA provides the requirement that all employers are required to abide by</a:t>
            </a:r>
          </a:p>
          <a:p>
            <a:r>
              <a:rPr lang="en-US" dirty="0" smtClean="0"/>
              <a:t>Employers are required to design fall prevention methods such as:</a:t>
            </a:r>
          </a:p>
          <a:p>
            <a:pPr marL="0" indent="0">
              <a:buNone/>
            </a:pPr>
            <a:r>
              <a:rPr lang="en-US" dirty="0" smtClean="0"/>
              <a:t>-Guardrails system</a:t>
            </a:r>
          </a:p>
          <a:p>
            <a:pPr marL="0" indent="0">
              <a:buNone/>
            </a:pPr>
            <a:r>
              <a:rPr lang="en-US" dirty="0" smtClean="0"/>
              <a:t>-Warning lines</a:t>
            </a:r>
          </a:p>
          <a:p>
            <a:pPr marL="0" indent="0">
              <a:buNone/>
            </a:pPr>
            <a:r>
              <a:rPr lang="en-US" dirty="0" smtClean="0"/>
              <a:t>Controlled access zones </a:t>
            </a:r>
          </a:p>
          <a:p>
            <a:pPr marL="0" indent="0">
              <a:buNone/>
            </a:pPr>
            <a:r>
              <a:rPr lang="en-US" dirty="0" smtClean="0"/>
              <a:t>Safety and Monitoring systems (</a:t>
            </a:r>
            <a:r>
              <a:rPr lang="en-US" dirty="0" err="1" smtClean="0"/>
              <a:t>Rekus</a:t>
            </a:r>
            <a:r>
              <a:rPr lang="en-US" dirty="0" smtClean="0"/>
              <a:t>, 1999). </a:t>
            </a:r>
          </a:p>
          <a:p>
            <a:pPr marL="0" indent="0">
              <a:buNone/>
            </a:pPr>
            <a:r>
              <a:rPr lang="en-US" dirty="0" smtClean="0"/>
              <a:t>No matter how small or large the company is, OSHA guidelines are legally mandatory procedures that must be implemented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Fall Protection Systems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647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r>
              <a:rPr lang="en-US" dirty="0" smtClean="0"/>
              <a:t>Employee training equips them with the necessary skills and knowledge to help them avoid fall hazards </a:t>
            </a:r>
          </a:p>
          <a:p>
            <a:r>
              <a:rPr lang="en-US" dirty="0" smtClean="0"/>
              <a:t>OSHA recognizes that it is impossible to protect all the employees </a:t>
            </a:r>
          </a:p>
          <a:p>
            <a:r>
              <a:rPr lang="en-US" dirty="0" smtClean="0"/>
              <a:t>It, therefore, recommends that organizations to create fall protection plan</a:t>
            </a:r>
          </a:p>
          <a:p>
            <a:r>
              <a:rPr lang="en-US" dirty="0" smtClean="0"/>
              <a:t>Fall protection plan requirements includes:</a:t>
            </a:r>
          </a:p>
          <a:p>
            <a:pPr marL="0" indent="0">
              <a:buNone/>
            </a:pPr>
            <a:r>
              <a:rPr lang="en-US" dirty="0" smtClean="0"/>
              <a:t>-It must be prepared by a competent person</a:t>
            </a:r>
          </a:p>
          <a:p>
            <a:pPr marL="0" indent="0">
              <a:buNone/>
            </a:pPr>
            <a:r>
              <a:rPr lang="en-US" dirty="0" smtClean="0"/>
              <a:t>-It must be developed from the place of work</a:t>
            </a:r>
          </a:p>
          <a:p>
            <a:pPr marL="0" indent="0">
              <a:buNone/>
            </a:pPr>
            <a:r>
              <a:rPr lang="en-US" dirty="0" smtClean="0"/>
              <a:t>-It must develop measures to be used in eliminating fall hazards besides the conventional systems (</a:t>
            </a:r>
            <a:r>
              <a:rPr lang="en-US" dirty="0" err="1" smtClean="0"/>
              <a:t>Rekus</a:t>
            </a:r>
            <a:r>
              <a:rPr lang="en-US" dirty="0" smtClean="0"/>
              <a:t>, 1999).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2" y="0"/>
            <a:ext cx="9132277" cy="685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Employee Training on Fall Protection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6369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</p:spPr>
        <p:txBody>
          <a:bodyPr/>
          <a:lstStyle/>
          <a:p>
            <a:r>
              <a:rPr lang="en-US" dirty="0" smtClean="0"/>
              <a:t>As my conclusion, the size of the organization does not matter</a:t>
            </a:r>
          </a:p>
          <a:p>
            <a:r>
              <a:rPr lang="en-US" dirty="0" smtClean="0"/>
              <a:t>What matters is that the organization abides by the OSHA’s Fall protection guidelines</a:t>
            </a:r>
          </a:p>
          <a:p>
            <a:r>
              <a:rPr lang="en-US" dirty="0" smtClean="0"/>
              <a:t>Many employees and their families suffer from the Fall hazards</a:t>
            </a:r>
            <a:r>
              <a:rPr lang="en-GB" dirty="0" smtClean="0"/>
              <a:t>, and yet, employers are reluctant to create measures to minimize the effects</a:t>
            </a:r>
          </a:p>
          <a:p>
            <a:r>
              <a:rPr lang="en-US" dirty="0" smtClean="0"/>
              <a:t>It is, therefore, important to consider protecting employees by designing better and safe work environment instead of waiting the impacts.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62"/>
            <a:ext cx="9144000" cy="984738"/>
          </a:xfrm>
        </p:spPr>
        <p:txBody>
          <a:bodyPr/>
          <a:lstStyle/>
          <a:p>
            <a:pPr algn="ctr"/>
            <a:r>
              <a:rPr lang="en-US" dirty="0" smtClean="0"/>
              <a:t>Conclusion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448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r>
              <a:rPr lang="en-GB" dirty="0"/>
              <a:t>Ellis, J. N. (2001). </a:t>
            </a:r>
            <a:r>
              <a:rPr lang="en-GB" i="1" dirty="0"/>
              <a:t>Introduction to Fall Protection</a:t>
            </a:r>
            <a:r>
              <a:rPr lang="en-GB" dirty="0"/>
              <a:t>. </a:t>
            </a:r>
            <a:r>
              <a:rPr lang="en-GB" dirty="0" err="1"/>
              <a:t>DesPlaines</a:t>
            </a:r>
            <a:r>
              <a:rPr lang="en-GB" dirty="0"/>
              <a:t>, IL, United States: American Society of Safety Engineers. </a:t>
            </a:r>
          </a:p>
          <a:p>
            <a:r>
              <a:rPr lang="en-GB" dirty="0" err="1"/>
              <a:t>Rekus</a:t>
            </a:r>
            <a:r>
              <a:rPr lang="en-GB" dirty="0"/>
              <a:t>, J. (1999 April, 1). “Understanding OSHA’s Fall Protection Standard; A review of the engineering, PPE and administrative options for preventing falls.” </a:t>
            </a:r>
            <a:r>
              <a:rPr lang="en-GB" i="1" dirty="0"/>
              <a:t>EHS Today.</a:t>
            </a:r>
            <a:r>
              <a:rPr lang="en-GB" dirty="0"/>
              <a:t> Retrieved from https://</a:t>
            </a:r>
            <a:r>
              <a:rPr lang="en-GB" dirty="0" smtClean="0"/>
              <a:t>www.ehstoday.com/ppe/fall-protection/ehs_imp_32797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723"/>
            <a:ext cx="9144000" cy="67407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15840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81</TotalTime>
  <Words>590</Words>
  <Application>Microsoft Office PowerPoint</Application>
  <PresentationFormat>On-screen Show (4:3)</PresentationFormat>
  <Paragraphs>68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Lucida Sans Unicode</vt:lpstr>
      <vt:lpstr>Verdana</vt:lpstr>
      <vt:lpstr>Wingdings 2</vt:lpstr>
      <vt:lpstr>Wingdings 3</vt:lpstr>
      <vt:lpstr>Concourse</vt:lpstr>
      <vt:lpstr>Fall Protection </vt:lpstr>
      <vt:lpstr>Introduction </vt:lpstr>
      <vt:lpstr>Fall Protection and Standards </vt:lpstr>
      <vt:lpstr>Benefits of Fall Protection Standards </vt:lpstr>
      <vt:lpstr>Continuation of Fall Protection Standards </vt:lpstr>
      <vt:lpstr>The Six-Foot Rule</vt:lpstr>
      <vt:lpstr>Fall Protection Systems </vt:lpstr>
      <vt:lpstr>Employee Training on Fall Protection </vt:lpstr>
      <vt:lpstr>Conclusion 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Hp</dc:creator>
  <cp:lastModifiedBy>vinny</cp:lastModifiedBy>
  <cp:revision>9</cp:revision>
  <dcterms:created xsi:type="dcterms:W3CDTF">2019-11-10T09:25:05Z</dcterms:created>
  <dcterms:modified xsi:type="dcterms:W3CDTF">2019-11-10T11:36:19Z</dcterms:modified>
</cp:coreProperties>
</file>